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72" r:id="rId5"/>
    <p:sldId id="274" r:id="rId6"/>
    <p:sldId id="275" r:id="rId7"/>
    <p:sldId id="279" r:id="rId8"/>
    <p:sldId id="27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4A75C8-F393-4B62-B5A7-B41D220E4A07}" v="22" dt="2021-02-01T14:50:34.0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1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33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09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037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90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33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1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417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7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19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00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44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667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21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5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8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16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896509-1302-4D50-B4AE-BE51E34B9A17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BD37-B9CC-4320-8BCC-0A6879A570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027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cid:image011.png@01D6F597.9811D2A0" TargetMode="Externa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B712A5-7642-46E1-9BB2-F8C9DF51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098" y="629264"/>
            <a:ext cx="6466552" cy="524169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700" b="1" dirty="0"/>
              <a:t>Rishi’s Tax Targets</a:t>
            </a:r>
            <a:br>
              <a:rPr lang="en-GB" b="1" dirty="0"/>
            </a:br>
            <a:br>
              <a:rPr lang="en-GB" b="1" dirty="0"/>
            </a:br>
            <a:r>
              <a:rPr lang="en-GB" sz="2800" dirty="0"/>
              <a:t>What does the Chancellor have in store for 3 March Budget?</a:t>
            </a: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r>
              <a:rPr lang="en-GB" sz="3100" dirty="0"/>
              <a:t>Guest Speakers:</a:t>
            </a:r>
            <a:br>
              <a:rPr lang="en-GB" sz="3100" dirty="0"/>
            </a:br>
            <a:r>
              <a:rPr lang="en-GB" sz="3100" dirty="0"/>
              <a:t>Graham Laverick – Prismatic Wealth</a:t>
            </a:r>
            <a:br>
              <a:rPr lang="en-GB" sz="3100" dirty="0"/>
            </a:br>
            <a:r>
              <a:rPr lang="en-GB" sz="3100" dirty="0"/>
              <a:t>Ian Kelly – Davies Tracey</a:t>
            </a:r>
            <a:br>
              <a:rPr lang="en-GB" sz="3100" dirty="0"/>
            </a:br>
            <a:r>
              <a:rPr lang="en-GB" sz="3100" dirty="0"/>
              <a:t>Andy Lee – The </a:t>
            </a:r>
            <a:r>
              <a:rPr lang="en-GB" sz="3100" dirty="0" err="1"/>
              <a:t>Ralstan</a:t>
            </a:r>
            <a:r>
              <a:rPr lang="en-GB" sz="3100" dirty="0"/>
              <a:t> Group</a:t>
            </a:r>
            <a:br>
              <a:rPr lang="en-GB" b="1" dirty="0"/>
            </a:br>
            <a:br>
              <a:rPr lang="en-GB" dirty="0"/>
            </a:br>
            <a:endParaRPr lang="en-GB" dirty="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C7BD249-8BA4-47AD-A069-06F703E502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06" r="1" b="31958"/>
          <a:stretch/>
        </p:blipFill>
        <p:spPr>
          <a:xfrm>
            <a:off x="7418228" y="3520088"/>
            <a:ext cx="4125317" cy="2710389"/>
          </a:xfrm>
          <a:prstGeom prst="rect">
            <a:avLst/>
          </a:prstGeom>
        </p:spPr>
      </p:pic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C995700-D105-415A-8C21-7DB45DBDB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896" y="-122584"/>
            <a:ext cx="2018137" cy="2159539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ACC1E1C-AF86-477B-9537-0534885C2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3937" y="16981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8" descr="DT logo">
            <a:extLst>
              <a:ext uri="{FF2B5EF4-FFF2-40B4-BE49-F238E27FC236}">
                <a16:creationId xmlns:a16="http://schemas.microsoft.com/office/drawing/2014/main" id="{8B2C80F4-9FD4-44AB-AFA6-83BA324ED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782" y="2377588"/>
            <a:ext cx="2718987" cy="98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he Ralstan Group">
            <a:extLst>
              <a:ext uri="{FF2B5EF4-FFF2-40B4-BE49-F238E27FC236}">
                <a16:creationId xmlns:a16="http://schemas.microsoft.com/office/drawing/2014/main" id="{C0D4C8F4-A6D3-4173-BD72-F42CC6BED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794" y="2380001"/>
            <a:ext cx="1048999" cy="104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2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B712A5-7642-46E1-9BB2-F8C9DF51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695939"/>
            <a:ext cx="6466552" cy="5241691"/>
          </a:xfrm>
        </p:spPr>
        <p:txBody>
          <a:bodyPr>
            <a:normAutofit/>
          </a:bodyPr>
          <a:lstStyle/>
          <a:p>
            <a:r>
              <a:rPr lang="en-GB" b="1" dirty="0"/>
              <a:t>Agenda</a:t>
            </a:r>
            <a:br>
              <a:rPr lang="en-GB" dirty="0"/>
            </a:br>
            <a:endParaRPr lang="en-GB" dirty="0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C995700-D105-415A-8C21-7DB45DBDB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934" y="5030257"/>
            <a:ext cx="1148854" cy="122934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09197-D643-4B49-AE0A-D6F48E4E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Graham Laverick, Prismatic Wealth – opportunities in the current tax year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Ian Kelly, Davies Tracey – dividend taxation, IHT, CGT, pension tax relief &amp; corporation tax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Andy Lee, The </a:t>
            </a:r>
            <a:r>
              <a:rPr lang="en-GB" sz="2400" dirty="0" err="1"/>
              <a:t>Ralstan</a:t>
            </a:r>
            <a:r>
              <a:rPr lang="en-GB" sz="2400" dirty="0"/>
              <a:t> Group – property ownership &amp; taxation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Questions &amp; Answers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65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B712A5-7642-46E1-9BB2-F8C9DF51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1" y="695939"/>
            <a:ext cx="8946541" cy="5241691"/>
          </a:xfrm>
        </p:spPr>
        <p:txBody>
          <a:bodyPr>
            <a:normAutofit/>
          </a:bodyPr>
          <a:lstStyle/>
          <a:p>
            <a:r>
              <a:rPr lang="en-GB" b="1" dirty="0"/>
              <a:t>Opportunities in the current tax year 2020/21</a:t>
            </a:r>
            <a:br>
              <a:rPr lang="en-GB" dirty="0"/>
            </a:br>
            <a:endParaRPr lang="en-GB" dirty="0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C995700-D105-415A-8C21-7DB45DBDB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934" y="5030257"/>
            <a:ext cx="1148854" cy="122934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09197-D643-4B49-AE0A-D6F48E4E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591538"/>
            <a:ext cx="8946541" cy="388471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Maximise pension contributions (if in employment)</a:t>
            </a:r>
          </a:p>
          <a:p>
            <a:pPr lvl="1"/>
            <a:r>
              <a:rPr lang="en-GB" dirty="0"/>
              <a:t>£40,000 </a:t>
            </a:r>
          </a:p>
          <a:p>
            <a:r>
              <a:rPr lang="en-GB" dirty="0"/>
              <a:t>Utilising your Personal Allowance</a:t>
            </a:r>
          </a:p>
          <a:p>
            <a:pPr lvl="1"/>
            <a:r>
              <a:rPr lang="en-GB" dirty="0"/>
              <a:t>£12,500 or £13,250 if claiming marriage allowance</a:t>
            </a:r>
          </a:p>
          <a:p>
            <a:r>
              <a:rPr lang="en-GB" dirty="0"/>
              <a:t>ISA contributions?</a:t>
            </a:r>
          </a:p>
          <a:p>
            <a:pPr lvl="1"/>
            <a:r>
              <a:rPr lang="en-GB" dirty="0"/>
              <a:t>£20,000 – can’t be carried over, use it or lose it</a:t>
            </a:r>
          </a:p>
          <a:p>
            <a:r>
              <a:rPr lang="en-GB" dirty="0"/>
              <a:t>Profits subject to CGT</a:t>
            </a:r>
          </a:p>
          <a:p>
            <a:pPr lvl="1"/>
            <a:r>
              <a:rPr lang="en-GB" dirty="0"/>
              <a:t>£12,300</a:t>
            </a:r>
          </a:p>
          <a:p>
            <a:r>
              <a:rPr lang="en-GB"/>
              <a:t>AIM portfolios, VCT &amp; EIS</a:t>
            </a:r>
          </a:p>
          <a:p>
            <a:r>
              <a:rPr lang="en-GB" dirty="0"/>
              <a:t>Wills &amp; Power of Attorney (POA)</a:t>
            </a:r>
          </a:p>
        </p:txBody>
      </p:sp>
    </p:spTree>
    <p:extLst>
      <p:ext uri="{BB962C8B-B14F-4D97-AF65-F5344CB8AC3E}">
        <p14:creationId xmlns:p14="http://schemas.microsoft.com/office/powerpoint/2010/main" val="8393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B712A5-7642-46E1-9BB2-F8C9DF51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1" y="695939"/>
            <a:ext cx="8946541" cy="5241691"/>
          </a:xfrm>
        </p:spPr>
        <p:txBody>
          <a:bodyPr>
            <a:normAutofit/>
          </a:bodyPr>
          <a:lstStyle/>
          <a:p>
            <a:r>
              <a:rPr lang="en-GB" b="1" dirty="0"/>
              <a:t>Budget Changes &amp; an overview by Bank of England</a:t>
            </a:r>
            <a:br>
              <a:rPr lang="en-GB" dirty="0"/>
            </a:br>
            <a:endParaRPr lang="en-GB" dirty="0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C995700-D105-415A-8C21-7DB45DBDB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934" y="5030257"/>
            <a:ext cx="1148854" cy="122934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09197-D643-4B49-AE0A-D6F48E4E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591538"/>
            <a:ext cx="8946541" cy="3884712"/>
          </a:xfrm>
        </p:spPr>
        <p:txBody>
          <a:bodyPr/>
          <a:lstStyle/>
          <a:p>
            <a:r>
              <a:rPr lang="en-GB" dirty="0"/>
              <a:t>Following the Budget announcement, Prismatic Wealth will hold a webinar in conjunction with the Bank of England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3200" b="1" dirty="0"/>
              <a:t>Monday 8 March 12pm</a:t>
            </a:r>
          </a:p>
          <a:p>
            <a:pPr marL="0" indent="0" algn="ctr">
              <a:buNone/>
            </a:pPr>
            <a:endParaRPr lang="en-GB" sz="3200" b="1" dirty="0"/>
          </a:p>
          <a:p>
            <a:pPr marL="0" indent="0" algn="ctr">
              <a:buNone/>
            </a:pPr>
            <a:r>
              <a:rPr lang="en-GB" sz="3200" b="1" dirty="0"/>
              <a:t>Guest Speaker Gareth Harrison, Deputy Agent in the North East, Bank of England</a:t>
            </a:r>
          </a:p>
        </p:txBody>
      </p:sp>
    </p:spTree>
    <p:extLst>
      <p:ext uri="{BB962C8B-B14F-4D97-AF65-F5344CB8AC3E}">
        <p14:creationId xmlns:p14="http://schemas.microsoft.com/office/powerpoint/2010/main" val="66630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B712A5-7642-46E1-9BB2-F8C9DF512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1" y="695939"/>
            <a:ext cx="8946541" cy="5241691"/>
          </a:xfrm>
        </p:spPr>
        <p:txBody>
          <a:bodyPr>
            <a:normAutofit/>
          </a:bodyPr>
          <a:lstStyle/>
          <a:p>
            <a:br>
              <a:rPr lang="en-GB" dirty="0"/>
            </a:br>
            <a:endParaRPr lang="en-GB" dirty="0"/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C995700-D105-415A-8C21-7DB45DBDB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934" y="5030257"/>
            <a:ext cx="1148854" cy="122934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509197-D643-4B49-AE0A-D6F48E4EE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591538"/>
            <a:ext cx="8946541" cy="3884712"/>
          </a:xfrm>
        </p:spPr>
        <p:txBody>
          <a:bodyPr>
            <a:normAutofit/>
          </a:bodyPr>
          <a:lstStyle/>
          <a:p>
            <a:pPr algn="ctr"/>
            <a:r>
              <a:rPr lang="en-GB" sz="115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191591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81C5A721DC9A4EA43535C544D617CC" ma:contentTypeVersion="12" ma:contentTypeDescription="Create a new document." ma:contentTypeScope="" ma:versionID="a18f2ce8a011ec54478db245209fa973">
  <xsd:schema xmlns:xsd="http://www.w3.org/2001/XMLSchema" xmlns:xs="http://www.w3.org/2001/XMLSchema" xmlns:p="http://schemas.microsoft.com/office/2006/metadata/properties" xmlns:ns2="d9c6857e-5786-41a9-8e6c-e28cdaa7d05a" xmlns:ns3="655bdf12-d9cf-4749-ac37-8801ceb300f9" targetNamespace="http://schemas.microsoft.com/office/2006/metadata/properties" ma:root="true" ma:fieldsID="512d71859bbe33691a04691832aa55ab" ns2:_="" ns3:_="">
    <xsd:import namespace="d9c6857e-5786-41a9-8e6c-e28cdaa7d05a"/>
    <xsd:import namespace="655bdf12-d9cf-4749-ac37-8801ceb300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6857e-5786-41a9-8e6c-e28cdaa7d0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df12-d9cf-4749-ac37-8801ceb300f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212DF8-CB78-4267-A243-93F1E0EC2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c6857e-5786-41a9-8e6c-e28cdaa7d05a"/>
    <ds:schemaRef ds:uri="655bdf12-d9cf-4749-ac37-8801ceb300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C49920-A158-4A20-A4C1-70F4C42F10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9AB00B-479B-4A61-AE4C-38E1364D89AC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655bdf12-d9cf-4749-ac37-8801ceb300f9"/>
    <ds:schemaRef ds:uri="d9c6857e-5786-41a9-8e6c-e28cdaa7d05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141</TotalTime>
  <Words>207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Rishi’s Tax Targets  What does the Chancellor have in store for 3 March Budget?   Guest Speakers: Graham Laverick – Prismatic Wealth Ian Kelly – Davies Tracey Andy Lee – The Ralstan Group  </vt:lpstr>
      <vt:lpstr>Agenda </vt:lpstr>
      <vt:lpstr>Opportunities in the current tax year 2020/21 </vt:lpstr>
      <vt:lpstr>Budget Changes &amp; an overview by Bank of England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Harrison</dc:creator>
  <cp:lastModifiedBy>Vicky Harrison</cp:lastModifiedBy>
  <cp:revision>7</cp:revision>
  <dcterms:created xsi:type="dcterms:W3CDTF">2020-06-12T10:32:55Z</dcterms:created>
  <dcterms:modified xsi:type="dcterms:W3CDTF">2021-02-03T15:53:49Z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0x0101009581C5A721DC9A4EA43535C544D617CC</vt:lpwstr>
  </property>
</Properties>
</file>